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2"/>
    <p:sldId id="260" r:id="rId3"/>
    <p:sldId id="261" r:id="rId4"/>
    <p:sldId id="262" r:id="rId5"/>
  </p:sldIdLst>
  <p:sldSz cx="9144000" cy="6858000" type="screen4x3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E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78" y="-8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2017&#24180;4&#26376;&#12288;&#12473;&#12461;&#12523;&#12450;&#12483;&#12503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H:\2017&#24180;4&#26376;&#12288;&#12473;&#12461;&#12523;&#12450;&#12483;&#12503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H:\2017&#24180;4&#26376;&#12288;&#12473;&#12461;&#12523;&#12450;&#12483;&#12503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944135633281295E-2"/>
          <c:y val="9.7379090231804327E-2"/>
          <c:w val="0.89996062529000065"/>
          <c:h val="0.80029649483390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Sheet10!$A$2</c:f>
              <c:strCache>
                <c:ptCount val="1"/>
                <c:pt idx="0">
                  <c:v>ハザード比 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/>
              </a:solidFill>
            </c:spPr>
          </c:dPt>
          <c:cat>
            <c:strRef>
              <c:f>Sheet10!$B$1:$D$1</c:f>
              <c:strCache>
                <c:ptCount val="3"/>
                <c:pt idx="0">
                  <c:v>Q1+Q2 </c:v>
                </c:pt>
                <c:pt idx="1">
                  <c:v>Q3+Q4 </c:v>
                </c:pt>
                <c:pt idx="2">
                  <c:v>Q5 </c:v>
                </c:pt>
              </c:strCache>
            </c:strRef>
          </c:cat>
          <c:val>
            <c:numRef>
              <c:f>Sheet10!$B$2:$D$2</c:f>
              <c:numCache>
                <c:formatCode>General</c:formatCode>
                <c:ptCount val="3"/>
                <c:pt idx="0">
                  <c:v>1</c:v>
                </c:pt>
                <c:pt idx="1">
                  <c:v>0.45</c:v>
                </c:pt>
                <c:pt idx="2">
                  <c:v>1.7800000000000014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6618624"/>
        <c:axId val="126628608"/>
      </c:barChart>
      <c:catAx>
        <c:axId val="1266186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000" baseline="0"/>
            </a:pPr>
            <a:endParaRPr lang="ja-JP"/>
          </a:p>
        </c:txPr>
        <c:crossAx val="126628608"/>
        <c:crosses val="autoZero"/>
        <c:auto val="1"/>
        <c:lblAlgn val="ctr"/>
        <c:lblOffset val="100"/>
        <c:noMultiLvlLbl val="0"/>
      </c:catAx>
      <c:valAx>
        <c:axId val="126628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aseline="0"/>
            </a:pPr>
            <a:endParaRPr lang="ja-JP"/>
          </a:p>
        </c:txPr>
        <c:crossAx val="1266186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400967525347426"/>
          <c:y val="4.7158585914696426E-2"/>
          <c:w val="0.69229727292780674"/>
          <c:h val="0.790675089131510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Sheet10!$B$17</c:f>
              <c:strCache>
                <c:ptCount val="1"/>
                <c:pt idx="0">
                  <c:v>男性</c:v>
                </c:pt>
              </c:strCache>
            </c:strRef>
          </c:tx>
          <c:invertIfNegative val="0"/>
          <c:cat>
            <c:strRef>
              <c:f>Sheet10!$A$18:$A$20</c:f>
              <c:strCache>
                <c:ptCount val="3"/>
                <c:pt idx="0">
                  <c:v>TC&lt;200 </c:v>
                </c:pt>
                <c:pt idx="1">
                  <c:v>200～239 </c:v>
                </c:pt>
                <c:pt idx="2">
                  <c:v>≧240 </c:v>
                </c:pt>
              </c:strCache>
            </c:strRef>
          </c:cat>
          <c:val>
            <c:numRef>
              <c:f>Sheet10!$B$18:$B$20</c:f>
              <c:numCache>
                <c:formatCode>General</c:formatCode>
                <c:ptCount val="3"/>
                <c:pt idx="0">
                  <c:v>1</c:v>
                </c:pt>
                <c:pt idx="1">
                  <c:v>1.3</c:v>
                </c:pt>
                <c:pt idx="2">
                  <c:v>2.15</c:v>
                </c:pt>
              </c:numCache>
            </c:numRef>
          </c:val>
        </c:ser>
        <c:ser>
          <c:idx val="1"/>
          <c:order val="1"/>
          <c:tx>
            <c:strRef>
              <c:f>Sheet10!$C$17</c:f>
              <c:strCache>
                <c:ptCount val="1"/>
                <c:pt idx="0">
                  <c:v>女性</c:v>
                </c:pt>
              </c:strCache>
            </c:strRef>
          </c:tx>
          <c:invertIfNegative val="0"/>
          <c:cat>
            <c:strRef>
              <c:f>Sheet10!$A$18:$A$20</c:f>
              <c:strCache>
                <c:ptCount val="3"/>
                <c:pt idx="0">
                  <c:v>TC&lt;200 </c:v>
                </c:pt>
                <c:pt idx="1">
                  <c:v>200～239 </c:v>
                </c:pt>
                <c:pt idx="2">
                  <c:v>≧240 </c:v>
                </c:pt>
              </c:strCache>
            </c:strRef>
          </c:cat>
          <c:val>
            <c:numRef>
              <c:f>Sheet10!$C$18:$C$20</c:f>
              <c:numCache>
                <c:formatCode>General</c:formatCode>
                <c:ptCount val="3"/>
                <c:pt idx="0">
                  <c:v>1</c:v>
                </c:pt>
                <c:pt idx="1">
                  <c:v>0.58000000000000007</c:v>
                </c:pt>
                <c:pt idx="2">
                  <c:v>1.3800000000000001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507520"/>
        <c:axId val="134513408"/>
      </c:barChart>
      <c:catAx>
        <c:axId val="1345075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ja-JP"/>
          </a:p>
        </c:txPr>
        <c:crossAx val="134513408"/>
        <c:crosses val="autoZero"/>
        <c:auto val="1"/>
        <c:lblAlgn val="ctr"/>
        <c:lblOffset val="100"/>
        <c:noMultiLvlLbl val="0"/>
      </c:catAx>
      <c:valAx>
        <c:axId val="134513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ja-JP"/>
          </a:p>
        </c:txPr>
        <c:crossAx val="13450752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ja-JP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Sheet10!$A$9:$E$9</c:f>
              <c:strCache>
                <c:ptCount val="5"/>
                <c:pt idx="0">
                  <c:v>LDL＜100</c:v>
                </c:pt>
                <c:pt idx="1">
                  <c:v>LDL100-139</c:v>
                </c:pt>
                <c:pt idx="2">
                  <c:v>LDL140-159</c:v>
                </c:pt>
                <c:pt idx="3">
                  <c:v>LDL160-179</c:v>
                </c:pt>
                <c:pt idx="4">
                  <c:v>LDL≧180</c:v>
                </c:pt>
              </c:strCache>
            </c:strRef>
          </c:cat>
          <c:val>
            <c:numRef>
              <c:f>Sheet10!$A$10:$E$10</c:f>
              <c:numCache>
                <c:formatCode>General</c:formatCode>
                <c:ptCount val="5"/>
                <c:pt idx="0">
                  <c:v>0</c:v>
                </c:pt>
                <c:pt idx="1">
                  <c:v>5</c:v>
                </c:pt>
                <c:pt idx="2">
                  <c:v>7</c:v>
                </c:pt>
                <c:pt idx="3">
                  <c:v>10</c:v>
                </c:pt>
                <c:pt idx="4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0167936"/>
        <c:axId val="130169472"/>
      </c:barChart>
      <c:catAx>
        <c:axId val="1301679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ja-JP"/>
          </a:p>
        </c:txPr>
        <c:crossAx val="130169472"/>
        <c:crosses val="autoZero"/>
        <c:auto val="1"/>
        <c:lblAlgn val="ctr"/>
        <c:lblOffset val="100"/>
        <c:noMultiLvlLbl val="0"/>
      </c:catAx>
      <c:valAx>
        <c:axId val="1301694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ja-JP"/>
          </a:p>
        </c:txPr>
        <c:crossAx val="1301679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0.29499</cdr:x>
      <cdr:y>0.04545</cdr:y>
    </cdr:from>
    <cdr:to>
      <cdr:x>0.78261</cdr:x>
      <cdr:y>0.15909</cdr:y>
    </cdr:to>
    <cdr:sp macro="" textlink="">
      <cdr:nvSpPr>
        <cdr:cNvPr id="2" name="角丸四角形 1"/>
        <cdr:cNvSpPr/>
      </cdr:nvSpPr>
      <cdr:spPr>
        <a:xfrm xmlns:a="http://schemas.openxmlformats.org/drawingml/2006/main">
          <a:off x="1571879" y="160365"/>
          <a:ext cx="2598330" cy="400967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ja-JP" altLang="en-US" sz="1600" dirty="0" smtClean="0">
              <a:solidFill>
                <a:schemeClr val="tx1"/>
              </a:solidFill>
            </a:rPr>
            <a:t>女性は</a:t>
          </a:r>
          <a:r>
            <a:rPr lang="en-US" altLang="ja-JP" sz="2000" dirty="0" smtClean="0">
              <a:solidFill>
                <a:schemeClr val="tx1"/>
              </a:solidFill>
            </a:rPr>
            <a:t>J</a:t>
          </a:r>
          <a:r>
            <a:rPr lang="ja-JP" altLang="en-US" sz="1600" dirty="0" smtClean="0">
              <a:solidFill>
                <a:schemeClr val="tx1"/>
              </a:solidFill>
            </a:rPr>
            <a:t>カーブ？</a:t>
          </a:r>
          <a:endParaRPr lang="ja-JP" sz="1600" dirty="0">
            <a:solidFill>
              <a:schemeClr val="tx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C0BC6-7910-40A3-AB82-7FBB60AC2512}" type="datetimeFigureOut">
              <a:rPr kumimoji="1" lang="ja-JP" altLang="en-US" smtClean="0"/>
              <a:pPr/>
              <a:t>2017/12/29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D1D936-9BC7-49EB-ACB5-AE853176CF1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442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0E100D-BD29-49B4-BDA1-AEDD183143D6}" type="datetimeFigureOut">
              <a:rPr kumimoji="1" lang="ja-JP" altLang="en-US" smtClean="0"/>
              <a:pPr/>
              <a:t>2017/12/29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6D2DEA-F35F-4798-957A-ABD9FDC4C1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625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A34EF-24CC-4EA4-A12E-85AAFEF01954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726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A34EF-24CC-4EA4-A12E-85AAFEF01954}" type="slidenum">
              <a:rPr lang="ja-JP" altLang="en-US" smtClean="0">
                <a:solidFill>
                  <a:prstClr val="black"/>
                </a:solidFill>
              </a:rPr>
              <a:pPr/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380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8A34EF-24CC-4EA4-A12E-85AAFEF01954}" type="slidenum">
              <a:rPr lang="ja-JP" altLang="en-US" smtClean="0">
                <a:solidFill>
                  <a:prstClr val="black"/>
                </a:solidFill>
              </a:rPr>
              <a:pPr/>
              <a:t>4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159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5DF0-6119-455A-AFD2-443329F440D6}" type="datetimeFigureOut">
              <a:rPr kumimoji="1" lang="ja-JP" altLang="en-US" smtClean="0"/>
              <a:pPr/>
              <a:t>2017/12/29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BCD4-74FD-43BF-93A5-594CD31AA88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5DF0-6119-455A-AFD2-443329F440D6}" type="datetimeFigureOut">
              <a:rPr kumimoji="1" lang="ja-JP" altLang="en-US" smtClean="0"/>
              <a:pPr/>
              <a:t>2017/12/29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BCD4-74FD-43BF-93A5-594CD31AA88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5DF0-6119-455A-AFD2-443329F440D6}" type="datetimeFigureOut">
              <a:rPr kumimoji="1" lang="ja-JP" altLang="en-US" smtClean="0"/>
              <a:pPr/>
              <a:t>2017/12/29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BCD4-74FD-43BF-93A5-594CD31AA88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575F6D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575F6D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F140D-0841-4FBA-8C02-718559ED1BBB}" type="slidenum">
              <a:rPr lang="en-US" altLang="ja-JP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68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5DF0-6119-455A-AFD2-443329F440D6}" type="datetimeFigureOut">
              <a:rPr kumimoji="1" lang="ja-JP" altLang="en-US" smtClean="0"/>
              <a:pPr/>
              <a:t>2017/12/29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BCD4-74FD-43BF-93A5-594CD31AA88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5DF0-6119-455A-AFD2-443329F440D6}" type="datetimeFigureOut">
              <a:rPr kumimoji="1" lang="ja-JP" altLang="en-US" smtClean="0"/>
              <a:pPr/>
              <a:t>2017/12/29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BCD4-74FD-43BF-93A5-594CD31AA88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5DF0-6119-455A-AFD2-443329F440D6}" type="datetimeFigureOut">
              <a:rPr kumimoji="1" lang="ja-JP" altLang="en-US" smtClean="0"/>
              <a:pPr/>
              <a:t>2017/12/29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BCD4-74FD-43BF-93A5-594CD31AA88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5DF0-6119-455A-AFD2-443329F440D6}" type="datetimeFigureOut">
              <a:rPr kumimoji="1" lang="ja-JP" altLang="en-US" smtClean="0"/>
              <a:pPr/>
              <a:t>2017/12/29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BCD4-74FD-43BF-93A5-594CD31AA88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5DF0-6119-455A-AFD2-443329F440D6}" type="datetimeFigureOut">
              <a:rPr kumimoji="1" lang="ja-JP" altLang="en-US" smtClean="0"/>
              <a:pPr/>
              <a:t>2017/12/29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BCD4-74FD-43BF-93A5-594CD31AA88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5DF0-6119-455A-AFD2-443329F440D6}" type="datetimeFigureOut">
              <a:rPr kumimoji="1" lang="ja-JP" altLang="en-US" smtClean="0"/>
              <a:pPr/>
              <a:t>2017/12/29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BCD4-74FD-43BF-93A5-594CD31AA88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5DF0-6119-455A-AFD2-443329F440D6}" type="datetimeFigureOut">
              <a:rPr kumimoji="1" lang="ja-JP" altLang="en-US" smtClean="0"/>
              <a:pPr/>
              <a:t>2017/12/29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BCD4-74FD-43BF-93A5-594CD31AA88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5DF0-6119-455A-AFD2-443329F440D6}" type="datetimeFigureOut">
              <a:rPr kumimoji="1" lang="ja-JP" altLang="en-US" smtClean="0"/>
              <a:pPr/>
              <a:t>2017/12/29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FBCD4-74FD-43BF-93A5-594CD31AA88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15DF0-6119-455A-AFD2-443329F440D6}" type="datetimeFigureOut">
              <a:rPr kumimoji="1" lang="ja-JP" altLang="en-US" smtClean="0"/>
              <a:pPr/>
              <a:t>2017/12/29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FBCD4-74FD-43BF-93A5-594CD31AA88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kumimoji="1" lang="ja-JP" altLang="en-US" sz="3200" dirty="0" smtClean="0"/>
              <a:t>吹田</a:t>
            </a:r>
            <a:r>
              <a:rPr lang="ja-JP" altLang="en-US" sz="3200" dirty="0" smtClean="0"/>
              <a:t>研究（</a:t>
            </a:r>
            <a:r>
              <a:rPr lang="en-US" altLang="ja-JP" sz="3200" dirty="0" smtClean="0"/>
              <a:t>2009</a:t>
            </a:r>
            <a:r>
              <a:rPr lang="ja-JP" altLang="en-US" sz="3200" dirty="0" smtClean="0"/>
              <a:t>年発表分）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kumimoji="1" lang="ja-JP" altLang="en-US" sz="3200" dirty="0" smtClean="0"/>
              <a:t>（対象：</a:t>
            </a:r>
            <a:r>
              <a:rPr kumimoji="1" lang="en-US" altLang="ja-JP" sz="3200" dirty="0" smtClean="0"/>
              <a:t>4694</a:t>
            </a:r>
            <a:r>
              <a:rPr kumimoji="1" lang="ja-JP" altLang="en-US" sz="3200" dirty="0" smtClean="0"/>
              <a:t>人、期間</a:t>
            </a:r>
            <a:r>
              <a:rPr kumimoji="1" lang="en-US" altLang="ja-JP" sz="3200" dirty="0" smtClean="0"/>
              <a:t>11.9</a:t>
            </a:r>
            <a:r>
              <a:rPr kumimoji="1" lang="ja-JP" altLang="en-US" sz="3200" dirty="0" smtClean="0"/>
              <a:t>年）</a:t>
            </a:r>
            <a:endParaRPr kumimoji="1" lang="ja-JP" altLang="en-US" sz="3200" dirty="0"/>
          </a:p>
        </p:txBody>
      </p:sp>
      <p:graphicFrame>
        <p:nvGraphicFramePr>
          <p:cNvPr id="5" name="表プレースホル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8192267"/>
              </p:ext>
            </p:extLst>
          </p:nvPr>
        </p:nvGraphicFramePr>
        <p:xfrm>
          <a:off x="467544" y="1412776"/>
          <a:ext cx="830160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440160"/>
                <a:gridCol w="1080120"/>
                <a:gridCol w="1368152"/>
                <a:gridCol w="1080120"/>
                <a:gridCol w="138884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女性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Q1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（低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LDL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）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Q2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Q3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（中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LDL)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Q4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Q5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（高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LDL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）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数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E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524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498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513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498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492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800" dirty="0" smtClean="0"/>
                        <a:t>LDL-C</a:t>
                      </a:r>
                      <a:r>
                        <a:rPr kumimoji="1" lang="ja-JP" altLang="en-US" sz="1800" dirty="0" smtClean="0"/>
                        <a:t>の平均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E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90.1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115.2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133.0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151.6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186.4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年齢の平均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E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45.5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49.9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52.7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56.3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57.8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高血圧症（％）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E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12.8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19.3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23.4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29.9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37.8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/>
                        <a:t>糖尿病（％）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E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1.5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2.8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3.1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4.0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/>
                        <a:t>4.7</a:t>
                      </a:r>
                      <a:endParaRPr kumimoji="1" lang="ja-JP" alt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AutoShape 75"/>
          <p:cNvSpPr>
            <a:spLocks noChangeArrowheads="1"/>
          </p:cNvSpPr>
          <p:nvPr/>
        </p:nvSpPr>
        <p:spPr bwMode="auto">
          <a:xfrm>
            <a:off x="3779912" y="6190798"/>
            <a:ext cx="4392613" cy="4318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dirty="0" smtClean="0">
                <a:solidFill>
                  <a:prstClr val="black"/>
                </a:solidFill>
              </a:rPr>
              <a:t>Atherosclerosis.2009;203:587-592</a:t>
            </a:r>
            <a:endParaRPr lang="en-US" altLang="ja-JP" dirty="0">
              <a:solidFill>
                <a:prstClr val="black"/>
              </a:solidFill>
            </a:endParaRPr>
          </a:p>
        </p:txBody>
      </p:sp>
      <p:graphicFrame>
        <p:nvGraphicFramePr>
          <p:cNvPr id="9" name="表プレースホル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8333929"/>
              </p:ext>
            </p:extLst>
          </p:nvPr>
        </p:nvGraphicFramePr>
        <p:xfrm>
          <a:off x="1043608" y="4149080"/>
          <a:ext cx="7200800" cy="1557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7288"/>
                <a:gridCol w="1773152"/>
                <a:gridCol w="1584176"/>
                <a:gridCol w="1656184"/>
              </a:tblGrid>
              <a:tr h="4606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女性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Q1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（低）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+Q2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Q3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（中）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+Q4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Q5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（高）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59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対象人数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E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1022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1011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492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259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心筋梗塞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E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259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ハザード比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EB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1.00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0.45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1.78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7" name="角丸四角形 6"/>
          <p:cNvSpPr/>
          <p:nvPr/>
        </p:nvSpPr>
        <p:spPr>
          <a:xfrm>
            <a:off x="7524328" y="332656"/>
            <a:ext cx="914400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表１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136904" cy="850106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dirty="0" smtClean="0"/>
              <a:t>吹田研究（</a:t>
            </a:r>
            <a:r>
              <a:rPr lang="ja-JP" altLang="en-US" sz="2000" dirty="0" smtClean="0"/>
              <a:t>女性の</a:t>
            </a:r>
            <a:r>
              <a:rPr lang="en-US" altLang="ja-JP" sz="2400" dirty="0" smtClean="0"/>
              <a:t>LDL-C</a:t>
            </a:r>
            <a:r>
              <a:rPr lang="ja-JP" altLang="en-US" sz="2000" dirty="0" smtClean="0"/>
              <a:t>別に見た心筋梗塞のハザード比　</a:t>
            </a:r>
            <a:r>
              <a:rPr kumimoji="1" lang="ja-JP" altLang="en-US" sz="2000" dirty="0" smtClean="0"/>
              <a:t>）</a:t>
            </a:r>
            <a:endParaRPr kumimoji="1" lang="ja-JP" altLang="en-US" sz="2000" dirty="0"/>
          </a:p>
        </p:txBody>
      </p:sp>
      <p:graphicFrame>
        <p:nvGraphicFramePr>
          <p:cNvPr id="10" name="グラフ 9"/>
          <p:cNvGraphicFramePr/>
          <p:nvPr>
            <p:extLst>
              <p:ext uri="{D42A27DB-BD31-4B8C-83A1-F6EECF244321}">
                <p14:modId xmlns:p14="http://schemas.microsoft.com/office/powerpoint/2010/main" val="3855993972"/>
              </p:ext>
            </p:extLst>
          </p:nvPr>
        </p:nvGraphicFramePr>
        <p:xfrm>
          <a:off x="1187624" y="1210844"/>
          <a:ext cx="655272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角丸四角形 11"/>
          <p:cNvSpPr/>
          <p:nvPr/>
        </p:nvSpPr>
        <p:spPr>
          <a:xfrm>
            <a:off x="2195736" y="6051321"/>
            <a:ext cx="1296144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prstClr val="black"/>
                </a:solidFill>
              </a:rPr>
              <a:t>LDL-C</a:t>
            </a:r>
            <a:r>
              <a:rPr lang="ja-JP" altLang="en-US" dirty="0" smtClean="0">
                <a:solidFill>
                  <a:prstClr val="black"/>
                </a:solidFill>
              </a:rPr>
              <a:t>低い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4192165" y="6050370"/>
            <a:ext cx="1296144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prstClr val="black"/>
                </a:solidFill>
              </a:rPr>
              <a:t>LDL-C</a:t>
            </a:r>
            <a:r>
              <a:rPr lang="ja-JP" altLang="en-US" dirty="0" smtClean="0">
                <a:solidFill>
                  <a:prstClr val="black"/>
                </a:solidFill>
              </a:rPr>
              <a:t>中間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6110337" y="6050370"/>
            <a:ext cx="1296144" cy="449462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>
                <a:solidFill>
                  <a:prstClr val="black"/>
                </a:solidFill>
              </a:rPr>
              <a:t>LDL-C</a:t>
            </a:r>
            <a:r>
              <a:rPr lang="ja-JP" altLang="en-US" dirty="0" smtClean="0">
                <a:solidFill>
                  <a:prstClr val="black"/>
                </a:solidFill>
              </a:rPr>
              <a:t>高い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2627784" y="2204864"/>
            <a:ext cx="3024336" cy="792088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prstClr val="black"/>
                </a:solidFill>
              </a:rPr>
              <a:t>女性では</a:t>
            </a:r>
            <a:r>
              <a:rPr lang="en-US" altLang="ja-JP" sz="2000" dirty="0" smtClean="0">
                <a:solidFill>
                  <a:prstClr val="black"/>
                </a:solidFill>
              </a:rPr>
              <a:t>Q3+Q4</a:t>
            </a:r>
            <a:r>
              <a:rPr lang="ja-JP" altLang="en-US" sz="2000" dirty="0" smtClean="0">
                <a:solidFill>
                  <a:prstClr val="black"/>
                </a:solidFill>
              </a:rPr>
              <a:t>で低く、</a:t>
            </a:r>
            <a:endParaRPr lang="en-US" altLang="ja-JP" sz="2000" dirty="0" smtClean="0">
              <a:solidFill>
                <a:prstClr val="black"/>
              </a:solidFill>
            </a:endParaRPr>
          </a:p>
          <a:p>
            <a:pPr algn="ctr"/>
            <a:r>
              <a:rPr lang="en-US" altLang="ja-JP" sz="2400" dirty="0" smtClean="0">
                <a:solidFill>
                  <a:prstClr val="black"/>
                </a:solidFill>
              </a:rPr>
              <a:t>J</a:t>
            </a:r>
            <a:r>
              <a:rPr lang="ja-JP" altLang="en-US" sz="2000" dirty="0" smtClean="0">
                <a:solidFill>
                  <a:prstClr val="black"/>
                </a:solidFill>
              </a:rPr>
              <a:t>カーブ？</a:t>
            </a:r>
            <a:endParaRPr lang="ja-JP" altLang="en-US" sz="2000" dirty="0">
              <a:solidFill>
                <a:prstClr val="black"/>
              </a:solidFill>
            </a:endParaRPr>
          </a:p>
        </p:txBody>
      </p:sp>
      <p:sp>
        <p:nvSpPr>
          <p:cNvPr id="20" name="フリーフォーム 19"/>
          <p:cNvSpPr/>
          <p:nvPr/>
        </p:nvSpPr>
        <p:spPr>
          <a:xfrm>
            <a:off x="2818992" y="2125771"/>
            <a:ext cx="4023360" cy="2704033"/>
          </a:xfrm>
          <a:custGeom>
            <a:avLst/>
            <a:gdLst>
              <a:gd name="connsiteX0" fmla="*/ 0 w 4023360"/>
              <a:gd name="connsiteY0" fmla="*/ 1478280 h 2727960"/>
              <a:gd name="connsiteX1" fmla="*/ 1051560 w 4023360"/>
              <a:gd name="connsiteY1" fmla="*/ 2346960 h 2727960"/>
              <a:gd name="connsiteX2" fmla="*/ 2026920 w 4023360"/>
              <a:gd name="connsiteY2" fmla="*/ 2606040 h 2727960"/>
              <a:gd name="connsiteX3" fmla="*/ 3185160 w 4023360"/>
              <a:gd name="connsiteY3" fmla="*/ 1615440 h 2727960"/>
              <a:gd name="connsiteX4" fmla="*/ 4023360 w 4023360"/>
              <a:gd name="connsiteY4" fmla="*/ 0 h 2727960"/>
              <a:gd name="connsiteX5" fmla="*/ 4023360 w 4023360"/>
              <a:gd name="connsiteY5" fmla="*/ 0 h 2727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23360" h="2727960">
                <a:moveTo>
                  <a:pt x="0" y="1478280"/>
                </a:moveTo>
                <a:cubicBezTo>
                  <a:pt x="356870" y="1818640"/>
                  <a:pt x="713740" y="2159000"/>
                  <a:pt x="1051560" y="2346960"/>
                </a:cubicBezTo>
                <a:cubicBezTo>
                  <a:pt x="1389380" y="2534920"/>
                  <a:pt x="1671320" y="2727960"/>
                  <a:pt x="2026920" y="2606040"/>
                </a:cubicBezTo>
                <a:cubicBezTo>
                  <a:pt x="2382520" y="2484120"/>
                  <a:pt x="2852420" y="2049780"/>
                  <a:pt x="3185160" y="1615440"/>
                </a:cubicBezTo>
                <a:cubicBezTo>
                  <a:pt x="3517900" y="1181100"/>
                  <a:pt x="4023360" y="0"/>
                  <a:pt x="4023360" y="0"/>
                </a:cubicBezTo>
                <a:lnTo>
                  <a:pt x="4023360" y="0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339752" y="1411764"/>
            <a:ext cx="3600400" cy="51804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prstClr val="black"/>
                </a:solidFill>
              </a:rPr>
              <a:t>Q3+Q4</a:t>
            </a:r>
            <a:r>
              <a:rPr lang="ja-JP" altLang="en-US" dirty="0" smtClean="0">
                <a:solidFill>
                  <a:prstClr val="black"/>
                </a:solidFill>
              </a:rPr>
              <a:t>の</a:t>
            </a:r>
            <a:r>
              <a:rPr lang="en-US" altLang="ja-JP" dirty="0" smtClean="0">
                <a:solidFill>
                  <a:prstClr val="black"/>
                </a:solidFill>
              </a:rPr>
              <a:t>LDL-C</a:t>
            </a:r>
            <a:r>
              <a:rPr lang="ja-JP" altLang="en-US" dirty="0" smtClean="0">
                <a:solidFill>
                  <a:prstClr val="black"/>
                </a:solidFill>
              </a:rPr>
              <a:t>の平均は</a:t>
            </a:r>
            <a:r>
              <a:rPr lang="en-US" altLang="ja-JP" dirty="0" smtClean="0">
                <a:solidFill>
                  <a:prstClr val="black"/>
                </a:solidFill>
              </a:rPr>
              <a:t>140</a:t>
            </a:r>
            <a:r>
              <a:rPr lang="ja-JP" altLang="en-US" dirty="0" smtClean="0">
                <a:solidFill>
                  <a:prstClr val="black"/>
                </a:solidFill>
              </a:rPr>
              <a:t>？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11" name="AutoShape 75"/>
          <p:cNvSpPr>
            <a:spLocks noChangeArrowheads="1"/>
          </p:cNvSpPr>
          <p:nvPr/>
        </p:nvSpPr>
        <p:spPr bwMode="auto">
          <a:xfrm>
            <a:off x="3684875" y="6499832"/>
            <a:ext cx="4392613" cy="316042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dirty="0" smtClean="0">
                <a:solidFill>
                  <a:prstClr val="black"/>
                </a:solidFill>
              </a:rPr>
              <a:t>Atherosclerosis.2009;203:587-592</a:t>
            </a: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6804248" y="1412776"/>
            <a:ext cx="1296144" cy="504056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>
                <a:solidFill>
                  <a:srgbClr val="FF0000"/>
                </a:solidFill>
              </a:rPr>
              <a:t>LDL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7740352" y="332656"/>
            <a:ext cx="914400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図１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58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400" dirty="0" smtClean="0"/>
              <a:t>吹田研究（</a:t>
            </a:r>
            <a:r>
              <a:rPr kumimoji="1" lang="en-US" altLang="ja-JP" sz="2400" dirty="0" smtClean="0"/>
              <a:t>2014</a:t>
            </a:r>
            <a:r>
              <a:rPr kumimoji="1" lang="ja-JP" altLang="en-US" sz="2400" dirty="0" smtClean="0"/>
              <a:t>年発表</a:t>
            </a:r>
            <a:r>
              <a:rPr lang="ja-JP" altLang="en-US" sz="2400" dirty="0" smtClean="0"/>
              <a:t>分</a:t>
            </a:r>
            <a:r>
              <a:rPr kumimoji="1" lang="ja-JP" altLang="en-US" sz="2400" dirty="0" smtClean="0"/>
              <a:t>）</a:t>
            </a:r>
            <a:endParaRPr kumimoji="1" lang="ja-JP" altLang="en-US" sz="2400" dirty="0"/>
          </a:p>
        </p:txBody>
      </p:sp>
      <p:graphicFrame>
        <p:nvGraphicFramePr>
          <p:cNvPr id="4" name="表プレースホルダ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825085635"/>
              </p:ext>
            </p:extLst>
          </p:nvPr>
        </p:nvGraphicFramePr>
        <p:xfrm>
          <a:off x="1655675" y="803032"/>
          <a:ext cx="5832650" cy="206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1"/>
                <a:gridCol w="1152128"/>
                <a:gridCol w="1152128"/>
                <a:gridCol w="1152128"/>
                <a:gridCol w="1008115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男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性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女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性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sz="1600" dirty="0" smtClean="0"/>
                        <a:t>TC</a:t>
                      </a:r>
                      <a:r>
                        <a:rPr lang="ja-JP" altLang="en-US" sz="1600" dirty="0" smtClean="0"/>
                        <a:t>（総コレステロール）</a:t>
                      </a:r>
                      <a:endParaRPr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相対リスク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有意性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相対リスク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有意性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TC&lt;200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～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239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1.30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P=0.172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0.58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0.097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</a:rPr>
                        <a:t>≧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240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2.15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P=0.001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1.38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</a:rPr>
                        <a:t>0.272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グラフ 5"/>
          <p:cNvGraphicFramePr/>
          <p:nvPr>
            <p:extLst>
              <p:ext uri="{D42A27DB-BD31-4B8C-83A1-F6EECF244321}">
                <p14:modId xmlns:p14="http://schemas.microsoft.com/office/powerpoint/2010/main" val="3977217174"/>
              </p:ext>
            </p:extLst>
          </p:nvPr>
        </p:nvGraphicFramePr>
        <p:xfrm>
          <a:off x="2208033" y="2855798"/>
          <a:ext cx="5328592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右矢印 4"/>
          <p:cNvSpPr/>
          <p:nvPr/>
        </p:nvSpPr>
        <p:spPr>
          <a:xfrm>
            <a:off x="2987824" y="6093296"/>
            <a:ext cx="3456384" cy="476672"/>
          </a:xfrm>
          <a:prstGeom prst="right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black"/>
                </a:solidFill>
              </a:rPr>
              <a:t>総コレステロール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7" name="上矢印 6"/>
          <p:cNvSpPr/>
          <p:nvPr/>
        </p:nvSpPr>
        <p:spPr>
          <a:xfrm>
            <a:off x="1619672" y="3501008"/>
            <a:ext cx="556640" cy="2448272"/>
          </a:xfrm>
          <a:prstGeom prst="upArrow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prstClr val="black"/>
                </a:solidFill>
              </a:rPr>
              <a:t>相対リスク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" name="AutoShape 75"/>
          <p:cNvSpPr>
            <a:spLocks noChangeArrowheads="1"/>
          </p:cNvSpPr>
          <p:nvPr/>
        </p:nvSpPr>
        <p:spPr bwMode="auto">
          <a:xfrm>
            <a:off x="3891601" y="6426200"/>
            <a:ext cx="4392613" cy="4318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dirty="0" smtClean="0">
                <a:solidFill>
                  <a:prstClr val="black"/>
                </a:solidFill>
              </a:rPr>
              <a:t>J</a:t>
            </a:r>
            <a:r>
              <a:rPr lang="ja-JP" altLang="en-US" dirty="0" smtClean="0">
                <a:solidFill>
                  <a:prstClr val="black"/>
                </a:solidFill>
              </a:rPr>
              <a:t> </a:t>
            </a:r>
            <a:r>
              <a:rPr lang="en-US" altLang="ja-JP" dirty="0" err="1" smtClean="0">
                <a:solidFill>
                  <a:prstClr val="black"/>
                </a:solidFill>
              </a:rPr>
              <a:t>Atheroscler</a:t>
            </a:r>
            <a:r>
              <a:rPr lang="en-US" altLang="ja-JP" dirty="0" smtClean="0">
                <a:solidFill>
                  <a:prstClr val="black"/>
                </a:solidFill>
              </a:rPr>
              <a:t> Thromb,2014;21:784-798.</a:t>
            </a: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12" name="フリーフォーム 11"/>
          <p:cNvSpPr/>
          <p:nvPr/>
        </p:nvSpPr>
        <p:spPr>
          <a:xfrm>
            <a:off x="3543300" y="4262569"/>
            <a:ext cx="2568166" cy="913308"/>
          </a:xfrm>
          <a:custGeom>
            <a:avLst/>
            <a:gdLst>
              <a:gd name="connsiteX0" fmla="*/ 0 w 2568166"/>
              <a:gd name="connsiteY0" fmla="*/ 441316 h 913308"/>
              <a:gd name="connsiteX1" fmla="*/ 589085 w 2568166"/>
              <a:gd name="connsiteY1" fmla="*/ 775423 h 913308"/>
              <a:gd name="connsiteX2" fmla="*/ 1389185 w 2568166"/>
              <a:gd name="connsiteY2" fmla="*/ 907308 h 913308"/>
              <a:gd name="connsiteX3" fmla="*/ 2136531 w 2568166"/>
              <a:gd name="connsiteY3" fmla="*/ 599577 h 913308"/>
              <a:gd name="connsiteX4" fmla="*/ 2540977 w 2568166"/>
              <a:gd name="connsiteY4" fmla="*/ 63246 h 913308"/>
              <a:gd name="connsiteX5" fmla="*/ 2532185 w 2568166"/>
              <a:gd name="connsiteY5" fmla="*/ 10493 h 913308"/>
              <a:gd name="connsiteX6" fmla="*/ 2532185 w 2568166"/>
              <a:gd name="connsiteY6" fmla="*/ 10493 h 913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68166" h="913308">
                <a:moveTo>
                  <a:pt x="0" y="441316"/>
                </a:moveTo>
                <a:cubicBezTo>
                  <a:pt x="178777" y="569537"/>
                  <a:pt x="357554" y="697758"/>
                  <a:pt x="589085" y="775423"/>
                </a:cubicBezTo>
                <a:cubicBezTo>
                  <a:pt x="820616" y="853088"/>
                  <a:pt x="1131277" y="936616"/>
                  <a:pt x="1389185" y="907308"/>
                </a:cubicBezTo>
                <a:cubicBezTo>
                  <a:pt x="1647093" y="878000"/>
                  <a:pt x="1944566" y="740254"/>
                  <a:pt x="2136531" y="599577"/>
                </a:cubicBezTo>
                <a:cubicBezTo>
                  <a:pt x="2328496" y="458900"/>
                  <a:pt x="2475035" y="161427"/>
                  <a:pt x="2540977" y="63246"/>
                </a:cubicBezTo>
                <a:cubicBezTo>
                  <a:pt x="2606919" y="-34935"/>
                  <a:pt x="2532185" y="10493"/>
                  <a:pt x="2532185" y="10493"/>
                </a:cubicBezTo>
                <a:lnTo>
                  <a:pt x="2532185" y="10493"/>
                </a:ln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6444208" y="3140968"/>
            <a:ext cx="1296144" cy="504056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>
                <a:solidFill>
                  <a:srgbClr val="FF0000"/>
                </a:solidFill>
              </a:rPr>
              <a:t>TC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7740352" y="332656"/>
            <a:ext cx="914400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図</a:t>
            </a:r>
            <a:r>
              <a:rPr lang="en-US" altLang="ja-JP" sz="2800" dirty="0" smtClean="0">
                <a:solidFill>
                  <a:schemeClr val="tx1"/>
                </a:solidFill>
              </a:rPr>
              <a:t>2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11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5576" y="260649"/>
            <a:ext cx="7670676" cy="648072"/>
          </a:xfrm>
        </p:spPr>
        <p:txBody>
          <a:bodyPr>
            <a:normAutofit/>
          </a:bodyPr>
          <a:lstStyle/>
          <a:p>
            <a:r>
              <a:rPr lang="en-US" altLang="ja-JP" sz="3200" dirty="0" smtClean="0"/>
              <a:t>LDL-C</a:t>
            </a:r>
            <a:r>
              <a:rPr lang="ja-JP" altLang="en-US" sz="2800" dirty="0" err="1" smtClean="0"/>
              <a:t>の吹</a:t>
            </a:r>
            <a:r>
              <a:rPr lang="ja-JP" altLang="en-US" sz="2800" dirty="0" smtClean="0"/>
              <a:t>田スコア</a:t>
            </a:r>
            <a:endParaRPr kumimoji="1" lang="ja-JP" altLang="en-US" sz="2800" dirty="0"/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434070135"/>
              </p:ext>
            </p:extLst>
          </p:nvPr>
        </p:nvGraphicFramePr>
        <p:xfrm>
          <a:off x="1331640" y="3645024"/>
          <a:ext cx="597666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コンテンツ プレースホル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231039"/>
              </p:ext>
            </p:extLst>
          </p:nvPr>
        </p:nvGraphicFramePr>
        <p:xfrm>
          <a:off x="1547664" y="1060446"/>
          <a:ext cx="4032448" cy="2481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1991"/>
                <a:gridCol w="1400350"/>
                <a:gridCol w="960107"/>
              </a:tblGrid>
              <a:tr h="44548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危険因子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点数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7240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⑥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LDL-C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&lt;100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2673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(mg/</a:t>
                      </a:r>
                      <a:r>
                        <a:rPr kumimoji="1" lang="en-US" altLang="ja-JP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dL</a:t>
                      </a:r>
                      <a:r>
                        <a:rPr kumimoji="1" lang="en-US" altLang="ja-JP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1" lang="ja-JP" alt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100-139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7240"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140-159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7240"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160-179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7240">
                <a:tc>
                  <a:txBody>
                    <a:bodyPr/>
                    <a:lstStyle/>
                    <a:p>
                      <a:endParaRPr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≧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180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角丸四角形 5"/>
          <p:cNvSpPr/>
          <p:nvPr/>
        </p:nvSpPr>
        <p:spPr>
          <a:xfrm>
            <a:off x="5940152" y="1556792"/>
            <a:ext cx="2196752" cy="1371252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prstClr val="black"/>
                </a:solidFill>
              </a:rPr>
              <a:t>女性では</a:t>
            </a:r>
            <a:r>
              <a:rPr lang="en-US" altLang="ja-JP" sz="2400" dirty="0" smtClean="0">
                <a:solidFill>
                  <a:prstClr val="black"/>
                </a:solidFill>
              </a:rPr>
              <a:t>J</a:t>
            </a:r>
            <a:r>
              <a:rPr lang="ja-JP" altLang="en-US" sz="2000" dirty="0" smtClean="0">
                <a:solidFill>
                  <a:prstClr val="black"/>
                </a:solidFill>
              </a:rPr>
              <a:t>カーブだったはず？</a:t>
            </a:r>
            <a:endParaRPr lang="ja-JP" altLang="en-US" sz="2000" dirty="0">
              <a:solidFill>
                <a:prstClr val="black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3059832" y="6491626"/>
            <a:ext cx="5311502" cy="332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400" dirty="0" smtClean="0">
                <a:solidFill>
                  <a:prstClr val="black"/>
                </a:solidFill>
              </a:rPr>
              <a:t>日本動脈硬化学会の動脈硬化性疾患予防ガイドライン</a:t>
            </a:r>
            <a:r>
              <a:rPr lang="en-US" altLang="ja-JP" sz="1400" dirty="0" smtClean="0">
                <a:solidFill>
                  <a:prstClr val="black"/>
                </a:solidFill>
              </a:rPr>
              <a:t>2017</a:t>
            </a:r>
            <a:r>
              <a:rPr lang="ja-JP" altLang="en-US" sz="1400" dirty="0" smtClean="0">
                <a:solidFill>
                  <a:prstClr val="black"/>
                </a:solidFill>
              </a:rPr>
              <a:t>年版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7740352" y="332656"/>
            <a:ext cx="914400" cy="5760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表</a:t>
            </a:r>
            <a:r>
              <a:rPr lang="en-US" altLang="ja-JP" sz="2800" dirty="0" smtClean="0">
                <a:solidFill>
                  <a:schemeClr val="tx1"/>
                </a:solidFill>
              </a:rPr>
              <a:t>2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01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238</Words>
  <Application>Microsoft Office PowerPoint</Application>
  <PresentationFormat>画面に合わせる (4:3)</PresentationFormat>
  <Paragraphs>115</Paragraphs>
  <Slides>4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吹田研究（2009年発表分） （対象：4694人、期間11.9年）</vt:lpstr>
      <vt:lpstr>吹田研究（女性のLDL-C別に見た心筋梗塞のハザード比　）</vt:lpstr>
      <vt:lpstr>吹田研究（2014年発表分）</vt:lpstr>
      <vt:lpstr>LDL-Cの吹田スコア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吹田研究（対象：4694人、期間11.9年）</dc:title>
  <dc:creator>tanaka</dc:creator>
  <cp:lastModifiedBy>天野</cp:lastModifiedBy>
  <cp:revision>6</cp:revision>
  <dcterms:created xsi:type="dcterms:W3CDTF">2017-12-14T01:51:00Z</dcterms:created>
  <dcterms:modified xsi:type="dcterms:W3CDTF">2017-12-29T04:28:15Z</dcterms:modified>
</cp:coreProperties>
</file>